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3" r:id="rId1"/>
  </p:sldMasterIdLst>
  <p:notesMasterIdLst>
    <p:notesMasterId r:id="rId21"/>
  </p:notesMasterIdLst>
  <p:handoutMasterIdLst>
    <p:handoutMasterId r:id="rId22"/>
  </p:handoutMasterIdLst>
  <p:sldIdLst>
    <p:sldId id="257" r:id="rId2"/>
    <p:sldId id="299" r:id="rId3"/>
    <p:sldId id="283" r:id="rId4"/>
    <p:sldId id="300" r:id="rId5"/>
    <p:sldId id="287" r:id="rId6"/>
    <p:sldId id="286" r:id="rId7"/>
    <p:sldId id="266" r:id="rId8"/>
    <p:sldId id="267" r:id="rId9"/>
    <p:sldId id="284" r:id="rId10"/>
    <p:sldId id="285" r:id="rId11"/>
    <p:sldId id="282" r:id="rId12"/>
    <p:sldId id="292" r:id="rId13"/>
    <p:sldId id="293" r:id="rId14"/>
    <p:sldId id="294" r:id="rId15"/>
    <p:sldId id="296" r:id="rId16"/>
    <p:sldId id="295" r:id="rId17"/>
    <p:sldId id="297" r:id="rId18"/>
    <p:sldId id="298" r:id="rId19"/>
    <p:sldId id="291" r:id="rId20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0066"/>
    <a:srgbClr val="FF3300"/>
    <a:srgbClr val="FFFFFF"/>
    <a:srgbClr val="FFFF00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06" autoAdjust="0"/>
    <p:restoredTop sz="94698" autoAdjust="0"/>
  </p:normalViewPr>
  <p:slideViewPr>
    <p:cSldViewPr>
      <p:cViewPr varScale="1">
        <p:scale>
          <a:sx n="72" d="100"/>
          <a:sy n="72" d="100"/>
        </p:scale>
        <p:origin x="-44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1788" y="-8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97387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566" tIns="48783" rIns="97566" bIns="48783" numCol="1" anchor="t" anchorCtr="0" compatLnSpc="1">
            <a:prstTxWarp prst="textNoShape">
              <a:avLst/>
            </a:prstTxWarp>
          </a:bodyPr>
          <a:lstStyle>
            <a:lvl1pPr defTabSz="975754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5280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566" tIns="48783" rIns="97566" bIns="48783" numCol="1" anchor="t" anchorCtr="0" compatLnSpc="1">
            <a:prstTxWarp prst="textNoShape">
              <a:avLst/>
            </a:prstTxWarp>
          </a:bodyPr>
          <a:lstStyle>
            <a:lvl1pPr algn="r" defTabSz="975754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360" y="4561226"/>
            <a:ext cx="5364480" cy="432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566" tIns="48783" rIns="97566" bIns="487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813"/>
            <a:ext cx="3169920" cy="48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566" tIns="48783" rIns="97566" bIns="48783" numCol="1" anchor="b" anchorCtr="0" compatLnSpc="1">
            <a:prstTxWarp prst="textNoShape">
              <a:avLst/>
            </a:prstTxWarp>
          </a:bodyPr>
          <a:lstStyle>
            <a:lvl1pPr defTabSz="975754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01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280" y="9120813"/>
            <a:ext cx="3169920" cy="48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566" tIns="48783" rIns="97566" bIns="48783" numCol="1" anchor="b" anchorCtr="0" compatLnSpc="1">
            <a:prstTxWarp prst="textNoShape">
              <a:avLst/>
            </a:prstTxWarp>
          </a:bodyPr>
          <a:lstStyle>
            <a:lvl1pPr algn="r" defTabSz="975754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fld id="{2CB3A318-DBAC-4CD2-AE7E-30B2D36317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1661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D3A0E1-93EA-4802-B6F4-17460BD4CB2B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57EA66-CEC7-4908-90FF-D120E021646F}" type="slidenum">
              <a:rPr lang="en-US" smtClean="0"/>
              <a:pPr/>
              <a:t>13</a:t>
            </a:fld>
            <a:endParaRPr lang="en-US" dirty="0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EE9C75-657F-433F-911F-6CC016569B92}" type="slidenum">
              <a:rPr lang="en-US" smtClean="0"/>
              <a:pPr/>
              <a:t>14</a:t>
            </a:fld>
            <a:endParaRPr lang="en-US" dirty="0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3A7724-3AE1-4B44-AC36-21A5282B0CD9}" type="slidenum">
              <a:rPr lang="en-US" smtClean="0"/>
              <a:pPr/>
              <a:t>15</a:t>
            </a:fld>
            <a:endParaRPr lang="en-US" dirty="0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4E5440-DA61-4BE6-96DD-1159E3B28E1A}" type="slidenum">
              <a:rPr lang="en-US" smtClean="0"/>
              <a:pPr/>
              <a:t>16</a:t>
            </a:fld>
            <a:endParaRPr lang="en-US" dirty="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B3FA10-49F0-43E2-A0E7-D05F3D6F109E}" type="slidenum">
              <a:rPr lang="en-US" smtClean="0"/>
              <a:pPr/>
              <a:t>17</a:t>
            </a:fld>
            <a:endParaRPr lang="en-US" dirty="0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BF26B5-0F09-4D33-AC02-4D756CFF10E6}" type="slidenum">
              <a:rPr lang="en-US" smtClean="0"/>
              <a:pPr/>
              <a:t>18</a:t>
            </a:fld>
            <a:endParaRPr lang="en-US" dirty="0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83B314-806F-4764-8645-5876087A4B41}" type="slidenum">
              <a:rPr lang="en-US" smtClean="0"/>
              <a:pPr/>
              <a:t>19</a:t>
            </a:fld>
            <a:endParaRPr lang="en-US" dirty="0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7075"/>
            <a:ext cx="4781550" cy="3586163"/>
          </a:xfrm>
          <a:ln cap="flat"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62BFAE-6DD0-47BC-B2C9-26BD20F8A966}" type="slidenum">
              <a:rPr lang="en-US" smtClean="0"/>
              <a:pPr/>
              <a:t>3</a:t>
            </a:fld>
            <a:endParaRPr lang="en-US" dirty="0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A3E7B1-02F1-44A0-BE7D-3466732E9680}" type="slidenum">
              <a:rPr lang="en-US" smtClean="0"/>
              <a:pPr/>
              <a:t>6</a:t>
            </a:fld>
            <a:endParaRPr lang="en-US" dirty="0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4E12DA-EE2F-4B34-A35E-C8DDA2B93EE0}" type="slidenum">
              <a:rPr lang="en-US" smtClean="0"/>
              <a:pPr/>
              <a:t>7</a:t>
            </a:fld>
            <a:endParaRPr lang="en-US" dirty="0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A25E50-CEAF-48DC-BF18-FD5F58B7DEAC}" type="slidenum">
              <a:rPr lang="en-US" smtClean="0"/>
              <a:pPr/>
              <a:t>8</a:t>
            </a:fld>
            <a:endParaRPr lang="en-US" dirty="0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E19E7F-0FDE-4449-8265-8277F003B732}" type="slidenum">
              <a:rPr lang="en-US" smtClean="0"/>
              <a:pPr/>
              <a:t>9</a:t>
            </a:fld>
            <a:endParaRPr lang="en-US" dirty="0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4C10B9-13FF-4690-A051-7A5375CAFE87}" type="slidenum">
              <a:rPr lang="en-US" smtClean="0"/>
              <a:pPr/>
              <a:t>10</a:t>
            </a:fld>
            <a:endParaRPr lang="en-US" dirty="0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330EEF-B351-45E9-8225-E0F4DC235B04}" type="slidenum">
              <a:rPr lang="en-US" smtClean="0"/>
              <a:pPr/>
              <a:t>11</a:t>
            </a:fld>
            <a:endParaRPr lang="en-US" dirty="0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126E63-9F79-4B0B-AEBD-BD084DFCFF49}" type="slidenum">
              <a:rPr lang="en-US" smtClean="0"/>
              <a:pPr/>
              <a:t>12</a:t>
            </a:fld>
            <a:endParaRPr lang="en-US" dirty="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1-</a:t>
            </a:r>
            <a:fld id="{A92611B3-6E86-4BE1-9C33-55C47B211BA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1-</a:t>
            </a:r>
            <a:fld id="{BD89380C-0598-4B62-A042-0D95F0C790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1-</a:t>
            </a:r>
            <a:fld id="{5B68474B-F419-40FF-94BE-F35D76668A4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1-</a:t>
            </a:r>
            <a:fld id="{96693439-9890-469E-BA3D-D1369C4E1B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1-</a:t>
            </a:r>
            <a:fld id="{DB3D0368-DA3A-430E-8932-F94F944209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1-</a:t>
            </a:r>
            <a:fld id="{AC77ABC7-56AE-4CF9-81E3-002F36AEFD7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1-</a:t>
            </a:r>
            <a:fld id="{26A8BD22-9C14-4556-93E3-21B210AF033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1-</a:t>
            </a:r>
            <a:fld id="{E0BFC024-2478-4277-8D73-921538A7C8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934200" y="64008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1-</a:t>
            </a:r>
            <a:fld id="{A7486235-4584-4AF1-8691-046BE89EDA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1-</a:t>
            </a:r>
            <a:fld id="{12677801-E89C-4D10-BB2D-FB84C4865A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1-</a:t>
            </a:r>
            <a:fld id="{7C31A1A2-10A6-4069-AE7C-BB3E58D5C2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3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 Second level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defRPr>
            </a:lvl1pPr>
          </a:lstStyle>
          <a:p>
            <a:pPr>
              <a:defRPr/>
            </a:pPr>
            <a:r>
              <a:rPr lang="en-US" dirty="0"/>
              <a:t>Slide 1-</a:t>
            </a:r>
            <a:fld id="{2DA9FE44-007F-4EEA-87E5-47B6294FA2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8" r:id="rId1"/>
    <p:sldLayoutId id="2147483999" r:id="rId2"/>
    <p:sldLayoutId id="2147484000" r:id="rId3"/>
    <p:sldLayoutId id="2147484001" r:id="rId4"/>
    <p:sldLayoutId id="2147484002" r:id="rId5"/>
    <p:sldLayoutId id="2147484003" r:id="rId6"/>
    <p:sldLayoutId id="2147484008" r:id="rId7"/>
    <p:sldLayoutId id="2147484004" r:id="rId8"/>
    <p:sldLayoutId id="2147484005" r:id="rId9"/>
    <p:sldLayoutId id="2147484006" r:id="rId10"/>
    <p:sldLayoutId id="2147484007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57200" indent="-457200" algn="l" rtl="0" eaLnBrk="0" fontAlgn="base" hangingPunct="0">
        <a:spcBef>
          <a:spcPct val="0"/>
        </a:spcBef>
        <a:spcAft>
          <a:spcPct val="0"/>
        </a:spcAft>
        <a:buClr>
          <a:srgbClr val="FFFF00"/>
        </a:buClr>
        <a:buChar char="•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571500" indent="-114300" algn="l" rtl="0" eaLnBrk="0" fontAlgn="base" hangingPunct="0">
        <a:spcBef>
          <a:spcPct val="0"/>
        </a:spcBef>
        <a:spcAft>
          <a:spcPct val="0"/>
        </a:spcAft>
        <a:buClr>
          <a:srgbClr val="FFFF00"/>
        </a:buClr>
        <a:buChar char="–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0015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1-</a:t>
            </a:r>
            <a:fld id="{95C78A6B-D3F9-4E7D-8540-0AE2A2100774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1828800"/>
            <a:ext cx="8458200" cy="27432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DECISION MAKING FOR INITIAL COMPANY OPERATIONS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1-</a:t>
            </a:r>
            <a:fld id="{7DFA298D-3A50-43D4-A4CA-A6B4B547401F}" type="slidenum">
              <a:rPr lang="en-US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16386" name="Rectangle 7"/>
          <p:cNvSpPr>
            <a:spLocks noGrp="1" noChangeArrowheads="1"/>
          </p:cNvSpPr>
          <p:nvPr>
            <p:ph idx="4294967295"/>
          </p:nvPr>
        </p:nvSpPr>
        <p:spPr>
          <a:xfrm>
            <a:off x="457200" y="2438400"/>
            <a:ext cx="8229600" cy="2667000"/>
          </a:xfrm>
        </p:spPr>
        <p:txBody>
          <a:bodyPr/>
          <a:lstStyle/>
          <a:p>
            <a:pPr defTabSz="909638" eaLnBrk="1" hangingPunct="1">
              <a:defRPr/>
            </a:pPr>
            <a:r>
              <a:rPr lang="en-US" sz="3600" dirty="0" smtClean="0">
                <a:cs typeface="Arial" charset="0"/>
              </a:rPr>
              <a:t>Support material (for use in class) for activities</a:t>
            </a:r>
          </a:p>
          <a:p>
            <a:pPr defTabSz="909638" eaLnBrk="1" hangingPunct="1">
              <a:defRPr/>
            </a:pPr>
            <a:r>
              <a:rPr lang="en-US" sz="3600" dirty="0" smtClean="0">
                <a:cs typeface="Arial" charset="0"/>
              </a:rPr>
              <a:t>Text material (for postcourse reference)</a:t>
            </a:r>
          </a:p>
          <a:p>
            <a:pPr defTabSz="909638" eaLnBrk="1" hangingPunct="1">
              <a:defRPr/>
            </a:pPr>
            <a:endParaRPr lang="en-US" sz="3600" dirty="0" smtClean="0"/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304800" y="609600"/>
            <a:ext cx="8458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STUDENT MANUAL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1-</a:t>
            </a:r>
            <a:fld id="{5566C87D-E394-4823-B3C7-37B7BCD987EF}" type="slidenum">
              <a:rPr lang="en-US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35843" name="Rectangle 2051"/>
          <p:cNvSpPr>
            <a:spLocks noGrp="1" noChangeArrowheads="1"/>
          </p:cNvSpPr>
          <p:nvPr>
            <p:ph idx="4294967295"/>
          </p:nvPr>
        </p:nvSpPr>
        <p:spPr>
          <a:xfrm>
            <a:off x="457200" y="1524000"/>
            <a:ext cx="8458200" cy="4495800"/>
          </a:xfrm>
        </p:spPr>
        <p:txBody>
          <a:bodyPr>
            <a:normAutofit/>
          </a:bodyPr>
          <a:lstStyle/>
          <a:p>
            <a:pPr marL="0" indent="0" eaLnBrk="1" hangingPunct="1">
              <a:buFont typeface="Wingdings 2" pitchFamily="18" charset="2"/>
              <a:buNone/>
              <a:tabLst>
                <a:tab pos="1377950" algn="l"/>
              </a:tabLst>
              <a:defRPr/>
            </a:pPr>
            <a:r>
              <a:rPr lang="en-US" sz="2800" dirty="0" smtClean="0">
                <a:cs typeface="Arial" charset="0"/>
              </a:rPr>
              <a:t>Unit 1:	Introduction</a:t>
            </a:r>
          </a:p>
          <a:p>
            <a:pPr marL="0" indent="0" eaLnBrk="1" hangingPunct="1">
              <a:buFont typeface="Wingdings 2" pitchFamily="18" charset="2"/>
              <a:buNone/>
              <a:tabLst>
                <a:tab pos="1377950" algn="l"/>
              </a:tabLst>
              <a:defRPr/>
            </a:pPr>
            <a:r>
              <a:rPr lang="en-US" sz="2800" dirty="0" smtClean="0">
                <a:cs typeface="Arial" charset="0"/>
              </a:rPr>
              <a:t>Unit 2:	Integration of the National Incident 	Management System to Fireground 	Management</a:t>
            </a:r>
          </a:p>
          <a:p>
            <a:pPr marL="0" indent="0" eaLnBrk="1" hangingPunct="1">
              <a:buFont typeface="Wingdings 2" pitchFamily="18" charset="2"/>
              <a:buNone/>
              <a:tabLst>
                <a:tab pos="1377950" algn="l"/>
              </a:tabLst>
              <a:defRPr/>
            </a:pPr>
            <a:r>
              <a:rPr lang="en-US" sz="2800" dirty="0" smtClean="0">
                <a:cs typeface="Arial" charset="0"/>
              </a:rPr>
              <a:t>Unit 3:	Fireground Decision Making</a:t>
            </a:r>
          </a:p>
          <a:p>
            <a:pPr marL="0" indent="0" eaLnBrk="1" hangingPunct="1">
              <a:buFont typeface="Wingdings 2" pitchFamily="18" charset="2"/>
              <a:buNone/>
              <a:tabLst>
                <a:tab pos="1377950" algn="l"/>
              </a:tabLst>
              <a:defRPr/>
            </a:pPr>
            <a:r>
              <a:rPr lang="en-US" sz="2800" dirty="0" smtClean="0">
                <a:cs typeface="Arial" charset="0"/>
              </a:rPr>
              <a:t>Unit 4:	Building Construction Types</a:t>
            </a:r>
          </a:p>
          <a:p>
            <a:pPr marL="0" indent="0" eaLnBrk="1" hangingPunct="1">
              <a:buFont typeface="Wingdings 2" pitchFamily="18" charset="2"/>
              <a:buNone/>
              <a:tabLst>
                <a:tab pos="1379538" algn="l"/>
              </a:tabLst>
              <a:defRPr/>
            </a:pPr>
            <a:r>
              <a:rPr lang="en-US" sz="2800" dirty="0" smtClean="0">
                <a:cs typeface="Arial" charset="0"/>
              </a:rPr>
              <a:t>Unit 5:	The Analytical </a:t>
            </a:r>
            <a:r>
              <a:rPr lang="en-US" sz="2800" dirty="0" err="1" smtClean="0">
                <a:cs typeface="Arial" charset="0"/>
              </a:rPr>
              <a:t>Sizeup</a:t>
            </a:r>
            <a:r>
              <a:rPr lang="en-US" sz="2800" dirty="0" smtClean="0">
                <a:cs typeface="Arial" charset="0"/>
              </a:rPr>
              <a:t> Process</a:t>
            </a:r>
          </a:p>
          <a:p>
            <a:pPr marL="0" indent="0" eaLnBrk="1" hangingPunct="1">
              <a:buFont typeface="Wingdings 2" pitchFamily="18" charset="2"/>
              <a:buNone/>
              <a:tabLst>
                <a:tab pos="1377950" algn="l"/>
              </a:tabLst>
              <a:defRPr/>
            </a:pPr>
            <a:r>
              <a:rPr lang="en-US" sz="2800" dirty="0" smtClean="0">
                <a:cs typeface="Arial" charset="0"/>
              </a:rPr>
              <a:t>Unit 6:	Burn Time Considerations and Line-of-Duty 	Deaths from Collapse Incidents</a:t>
            </a:r>
          </a:p>
          <a:p>
            <a:pPr marL="0" indent="0" eaLnBrk="1" hangingPunct="1">
              <a:buFont typeface="Wingdings 2" pitchFamily="18" charset="2"/>
              <a:buNone/>
              <a:tabLst>
                <a:tab pos="1377950" algn="l"/>
              </a:tabLst>
              <a:defRPr/>
            </a:pPr>
            <a:r>
              <a:rPr lang="en-US" sz="2800" dirty="0" smtClean="0">
                <a:cs typeface="Arial" charset="0"/>
              </a:rPr>
              <a:t>Unit 7: 	Fireground Decision Making Exercises</a:t>
            </a: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304800" y="228600"/>
            <a:ext cx="8458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COURSE UNITS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1-</a:t>
            </a:r>
            <a:fld id="{F02C4D9C-AE57-4C42-8F9B-883F191D8ED8}" type="slidenum">
              <a:rPr lang="en-US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381000" y="533400"/>
            <a:ext cx="8458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UNIT 1:</a:t>
            </a:r>
            <a:b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INTRODUCTION</a:t>
            </a:r>
          </a:p>
        </p:txBody>
      </p:sp>
      <p:sp>
        <p:nvSpPr>
          <p:cNvPr id="35843" name="Rectangle 2051"/>
          <p:cNvSpPr>
            <a:spLocks noChangeArrowheads="1"/>
          </p:cNvSpPr>
          <p:nvPr/>
        </p:nvSpPr>
        <p:spPr bwMode="auto">
          <a:xfrm>
            <a:off x="609600" y="2819400"/>
            <a:ext cx="8305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buClr>
                <a:srgbClr val="FFFF00"/>
              </a:buClr>
              <a:buFont typeface="Wingdings 2" pitchFamily="18" charset="2"/>
              <a:buNone/>
              <a:tabLst>
                <a:tab pos="1377950" algn="l"/>
              </a:tabLst>
              <a:defRPr/>
            </a:pPr>
            <a:r>
              <a:rPr lang="en-US" sz="3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Introduction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1-</a:t>
            </a:r>
            <a:fld id="{F387B554-C65B-4020-8405-CA644B000404}" type="slidenum">
              <a:rPr lang="en-US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19458" name="Rectangle 2051"/>
          <p:cNvSpPr>
            <a:spLocks noGrp="1" noChangeArrowheads="1"/>
          </p:cNvSpPr>
          <p:nvPr>
            <p:ph idx="4294967295"/>
          </p:nvPr>
        </p:nvSpPr>
        <p:spPr>
          <a:xfrm>
            <a:off x="762000" y="3810000"/>
            <a:ext cx="8077200" cy="12954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National Incident Management System (NIMS) Incident Command System (ICS)--the integration of NIMS into fireground management</a:t>
            </a: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381000" y="381000"/>
            <a:ext cx="84582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UNIT 2:</a:t>
            </a:r>
            <a:b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INTEGRATION OF THE NATIONAL INCIDENT MANAGEMENT SYSTEM TO FIREGROUND MANAGEMENT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1-</a:t>
            </a:r>
            <a:fld id="{141812EA-F0C5-43DA-87FD-DE89DB16CD76}" type="slidenum">
              <a:rPr lang="en-US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20482" name="Rectangle 2051"/>
          <p:cNvSpPr>
            <a:spLocks noGrp="1" noChangeArrowheads="1"/>
          </p:cNvSpPr>
          <p:nvPr>
            <p:ph idx="4294967295"/>
          </p:nvPr>
        </p:nvSpPr>
        <p:spPr>
          <a:xfrm>
            <a:off x="457200" y="3048000"/>
            <a:ext cx="8077200" cy="23622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US" sz="3600" dirty="0" smtClean="0">
                <a:cs typeface="Arial" charset="0"/>
              </a:rPr>
              <a:t>Naturalistic Decision Making (NDM)--discusses the use of a </a:t>
            </a:r>
            <a:r>
              <a:rPr lang="en-US" sz="3600" dirty="0" smtClean="0"/>
              <a:t>logical thought process to follow for decision making and action planning</a:t>
            </a: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381000" y="609600"/>
            <a:ext cx="8458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UNIT 3:</a:t>
            </a:r>
            <a:b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FIREGROUND DECISION MAKING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1-</a:t>
            </a:r>
            <a:fld id="{77CCAC87-F6AE-4E8E-BFBF-1B7A0237C7EC}" type="slidenum">
              <a:rPr lang="en-US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22530" name="Rectangle 2051"/>
          <p:cNvSpPr>
            <a:spLocks noGrp="1" noChangeArrowheads="1"/>
          </p:cNvSpPr>
          <p:nvPr>
            <p:ph idx="4294967295"/>
          </p:nvPr>
        </p:nvSpPr>
        <p:spPr>
          <a:xfrm>
            <a:off x="533400" y="3200400"/>
            <a:ext cx="8077200" cy="19812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US" sz="3600" dirty="0" smtClean="0">
                <a:cs typeface="Arial" charset="0"/>
              </a:rPr>
              <a:t>Discusses and describes the strengths and weaknesses of building construction types</a:t>
            </a: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304800" y="685800"/>
            <a:ext cx="8458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UNIT </a:t>
            </a:r>
            <a:r>
              <a:rPr lang="en-US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4:</a:t>
            </a: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/>
            </a:r>
            <a:b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BUILDING CONSTRUCTION TYPES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1-</a:t>
            </a:r>
            <a:fld id="{187264EA-26B3-4336-A026-C5A7D246535E}" type="slidenum">
              <a:rPr lang="en-US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21506" name="Rectangle 2051"/>
          <p:cNvSpPr>
            <a:spLocks noGrp="1" noChangeArrowheads="1"/>
          </p:cNvSpPr>
          <p:nvPr>
            <p:ph idx="4294967295"/>
          </p:nvPr>
        </p:nvSpPr>
        <p:spPr>
          <a:xfrm>
            <a:off x="533400" y="3581400"/>
            <a:ext cx="8077200" cy="18288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US" sz="3600" dirty="0" smtClean="0">
                <a:cs typeface="Arial" charset="0"/>
              </a:rPr>
              <a:t>Describes the analytical sizeup                                    and Command sequence processes</a:t>
            </a: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304800" y="914400"/>
            <a:ext cx="8458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UNIT </a:t>
            </a:r>
            <a:r>
              <a:rPr lang="en-US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5:</a:t>
            </a: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/>
            </a:r>
            <a:b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ANALYTICAL SIZEUP PROCESS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1-</a:t>
            </a:r>
            <a:fld id="{059DE61C-26C9-439B-A5C6-C047826E665E}" type="slidenum">
              <a:rPr lang="en-US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23554" name="Rectangle 2051"/>
          <p:cNvSpPr>
            <a:spLocks noGrp="1" noChangeArrowheads="1"/>
          </p:cNvSpPr>
          <p:nvPr>
            <p:ph idx="4294967295"/>
          </p:nvPr>
        </p:nvSpPr>
        <p:spPr>
          <a:xfrm>
            <a:off x="457200" y="3352800"/>
            <a:ext cx="8077200" cy="25146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US" dirty="0" smtClean="0">
                <a:cs typeface="Arial" charset="0"/>
              </a:rPr>
              <a:t>Describes burn time consideration and identifies collapse potential while focusing on line-of-duty deaths (LODDs) from firefighting operations</a:t>
            </a: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304800" y="457200"/>
            <a:ext cx="8458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UNIT 6:</a:t>
            </a:r>
            <a:b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BURN TIME CONSIDERATIONS AND LINE-OF-DUTY DEATHS FROM COLLAPSE INCIDENTS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1-</a:t>
            </a:r>
            <a:fld id="{552FB820-802F-49D3-8123-6F4E9251CE3E}" type="slidenum">
              <a:rPr lang="en-US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24578" name="Rectangle 2051"/>
          <p:cNvSpPr>
            <a:spLocks noGrp="1" noChangeArrowheads="1"/>
          </p:cNvSpPr>
          <p:nvPr>
            <p:ph idx="4294967295"/>
          </p:nvPr>
        </p:nvSpPr>
        <p:spPr>
          <a:xfrm>
            <a:off x="609600" y="2286000"/>
            <a:ext cx="8077200" cy="3962400"/>
          </a:xfrm>
        </p:spPr>
        <p:txBody>
          <a:bodyPr/>
          <a:lstStyle/>
          <a:p>
            <a:pPr marL="0" indent="0" eaLnBrk="1" hangingPunct="1">
              <a:buFontTx/>
              <a:buNone/>
              <a:tabLst>
                <a:tab pos="463550" algn="l"/>
              </a:tabLst>
              <a:defRPr/>
            </a:pPr>
            <a:r>
              <a:rPr lang="en-US" sz="3600" dirty="0" smtClean="0">
                <a:cs typeface="Arial" charset="0"/>
              </a:rPr>
              <a:t>Exercises challenge students to address fire incidents at:</a:t>
            </a:r>
          </a:p>
          <a:p>
            <a:pPr marL="465138" indent="-465138" eaLnBrk="1" hangingPunct="1">
              <a:defRPr/>
            </a:pPr>
            <a:r>
              <a:rPr lang="en-US" sz="3600" dirty="0" smtClean="0">
                <a:cs typeface="Arial" charset="0"/>
              </a:rPr>
              <a:t>Type I Construction</a:t>
            </a:r>
          </a:p>
          <a:p>
            <a:pPr marL="465138" indent="-465138" eaLnBrk="1" hangingPunct="1">
              <a:defRPr/>
            </a:pPr>
            <a:r>
              <a:rPr lang="en-US" sz="3600" dirty="0" smtClean="0">
                <a:cs typeface="Arial" charset="0"/>
              </a:rPr>
              <a:t>Type II Construction</a:t>
            </a:r>
          </a:p>
          <a:p>
            <a:pPr marL="465138" indent="-465138" eaLnBrk="1" hangingPunct="1">
              <a:defRPr/>
            </a:pPr>
            <a:r>
              <a:rPr lang="en-US" sz="3600" dirty="0" smtClean="0">
                <a:cs typeface="Arial" charset="0"/>
              </a:rPr>
              <a:t>Type III Construction</a:t>
            </a:r>
          </a:p>
          <a:p>
            <a:pPr marL="465138" indent="-465138" eaLnBrk="1" hangingPunct="1">
              <a:defRPr/>
            </a:pPr>
            <a:r>
              <a:rPr lang="en-US" sz="3600" dirty="0" smtClean="0">
                <a:cs typeface="Arial" charset="0"/>
              </a:rPr>
              <a:t>Type IV Construction</a:t>
            </a:r>
          </a:p>
          <a:p>
            <a:pPr marL="465138" indent="-465138" eaLnBrk="1" hangingPunct="1">
              <a:defRPr/>
            </a:pPr>
            <a:r>
              <a:rPr lang="en-US" sz="3600" dirty="0" smtClean="0">
                <a:cs typeface="Arial" charset="0"/>
              </a:rPr>
              <a:t>Type V Construction</a:t>
            </a: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152400" y="304800"/>
            <a:ext cx="8763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UNIT 7:</a:t>
            </a:r>
            <a:b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FIREGROUND DECISION MAKING EXERCISES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1-</a:t>
            </a:r>
            <a:fld id="{E8F0987E-4C44-4D8D-BFD7-C8D7776F4DEF}" type="slidenum">
              <a:rPr lang="en-US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142338" name="Rectangle 2"/>
          <p:cNvSpPr>
            <a:spLocks noGrp="1" noChangeArrowheads="1"/>
          </p:cNvSpPr>
          <p:nvPr>
            <p:ph idx="4294967295"/>
          </p:nvPr>
        </p:nvSpPr>
        <p:spPr>
          <a:xfrm>
            <a:off x="557213" y="2286000"/>
            <a:ext cx="8281987" cy="28956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US" sz="3600" dirty="0" smtClean="0">
                <a:cs typeface="Arial" charset="0"/>
              </a:rPr>
              <a:t>In this course you will be required to complete activities and exercises that are designed to enhance your decision making skills as a fireground commander. </a:t>
            </a: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152400" y="457200"/>
            <a:ext cx="8763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SUMMARY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2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38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133600"/>
            <a:ext cx="8229600" cy="18288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UNIT 1:</a:t>
            </a:r>
            <a:br>
              <a:rPr lang="en-US" sz="4400" dirty="0" smtClean="0"/>
            </a:br>
            <a:r>
              <a:rPr lang="en-US" sz="4400" dirty="0" smtClean="0"/>
              <a:t>INTRODUCTION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934200" y="640080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Slide 1-</a:t>
            </a:r>
            <a:fld id="{95C78A6B-D3F9-4E7D-8540-0AE2A2100774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1-</a:t>
            </a:r>
            <a:fld id="{D4E034B2-902E-43E2-AFAE-CA3AFF559604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685800" y="1524000"/>
            <a:ext cx="8153400" cy="4572000"/>
          </a:xfrm>
        </p:spPr>
        <p:txBody>
          <a:bodyPr>
            <a:normAutofit/>
          </a:bodyPr>
          <a:lstStyle/>
          <a:p>
            <a:pPr marL="463550" indent="-463550" eaLnBrk="1" hangingPunct="1">
              <a:defRPr/>
            </a:pPr>
            <a:r>
              <a:rPr lang="en-US" sz="3600" dirty="0" smtClean="0">
                <a:cs typeface="Arial" charset="0"/>
              </a:rPr>
              <a:t>Class hours</a:t>
            </a:r>
          </a:p>
          <a:p>
            <a:pPr marL="463550" indent="-463550" eaLnBrk="1" hangingPunct="1">
              <a:defRPr/>
            </a:pPr>
            <a:r>
              <a:rPr lang="en-US" sz="3600" dirty="0" smtClean="0">
                <a:cs typeface="Arial" charset="0"/>
              </a:rPr>
              <a:t>Breaks</a:t>
            </a:r>
          </a:p>
          <a:p>
            <a:pPr marL="463550" indent="-463550" eaLnBrk="1" hangingPunct="1">
              <a:defRPr/>
            </a:pPr>
            <a:r>
              <a:rPr lang="en-US" sz="3600" dirty="0" smtClean="0">
                <a:cs typeface="Arial" charset="0"/>
              </a:rPr>
              <a:t>Lunch</a:t>
            </a:r>
          </a:p>
          <a:p>
            <a:pPr marL="463550" indent="-463550" eaLnBrk="1" hangingPunct="1">
              <a:defRPr/>
            </a:pPr>
            <a:r>
              <a:rPr lang="en-US" sz="3600" dirty="0" smtClean="0">
                <a:cs typeface="Arial" charset="0"/>
              </a:rPr>
              <a:t>Smoking policy</a:t>
            </a:r>
          </a:p>
          <a:p>
            <a:pPr marL="463550" indent="-463550" eaLnBrk="1" hangingPunct="1">
              <a:defRPr/>
            </a:pPr>
            <a:r>
              <a:rPr lang="en-US" sz="3600" dirty="0" smtClean="0">
                <a:cs typeface="Arial" charset="0"/>
              </a:rPr>
              <a:t>Restrooms</a:t>
            </a:r>
          </a:p>
          <a:p>
            <a:pPr marL="463550" indent="-463550" eaLnBrk="1" hangingPunct="1">
              <a:defRPr/>
            </a:pPr>
            <a:r>
              <a:rPr lang="en-US" sz="3600" dirty="0" smtClean="0">
                <a:cs typeface="Arial" charset="0"/>
              </a:rPr>
              <a:t>Location of fire exits and fire extinguishers</a:t>
            </a:r>
          </a:p>
          <a:p>
            <a:pPr marL="463550" indent="-463550" eaLnBrk="1" hangingPunct="1">
              <a:defRPr/>
            </a:pPr>
            <a:r>
              <a:rPr lang="en-US" sz="3600" dirty="0" smtClean="0">
                <a:cs typeface="Arial" charset="0"/>
              </a:rPr>
              <a:t>Examination</a:t>
            </a:r>
          </a:p>
          <a:p>
            <a:pPr marL="463550" indent="-463550" eaLnBrk="1" hangingPunct="1">
              <a:buClr>
                <a:srgbClr val="000000"/>
              </a:buClr>
              <a:buFont typeface="Wingdings 2" pitchFamily="18" charset="2"/>
              <a:buChar char=""/>
              <a:defRPr/>
            </a:pPr>
            <a:endParaRPr lang="en-US" sz="3600" dirty="0" smtClean="0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457200" y="304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COURSE LOGISTICS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73075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OBJECTIVE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027238"/>
            <a:ext cx="7315200" cy="4297362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The students will complete Activity 1.1 by introducing him/herself to the class.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934200" y="640080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Slide 1-</a:t>
            </a:r>
            <a:fld id="{95C78A6B-D3F9-4E7D-8540-0AE2A2100774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1-</a:t>
            </a:r>
            <a:fld id="{BE553E6A-B917-4F87-9686-682CC71FD10D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70661" name="Rectangle 5"/>
          <p:cNvSpPr>
            <a:spLocks noGrp="1" noChangeArrowheads="1"/>
          </p:cNvSpPr>
          <p:nvPr>
            <p:ph idx="4294967295"/>
          </p:nvPr>
        </p:nvSpPr>
        <p:spPr>
          <a:xfrm>
            <a:off x="381000" y="2114550"/>
            <a:ext cx="4038600" cy="291465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cs typeface="Arial" charset="0"/>
              </a:rPr>
              <a:t>First responder Department of Homeland Security (DHS) training requirement</a:t>
            </a:r>
          </a:p>
          <a:p>
            <a:pPr eaLnBrk="1" hangingPunct="1">
              <a:defRPr/>
            </a:pPr>
            <a:r>
              <a:rPr lang="en-US" sz="3600" dirty="0" smtClean="0">
                <a:cs typeface="Arial" charset="0"/>
              </a:rPr>
              <a:t>Factsheet</a:t>
            </a:r>
          </a:p>
        </p:txBody>
      </p:sp>
      <p:pic>
        <p:nvPicPr>
          <p:cNvPr id="7172" name="Picture 8" descr="National Incident Management System cov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6100" y="1762125"/>
            <a:ext cx="2430463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6" descr="National Response Framework cover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62725" y="3254375"/>
            <a:ext cx="24384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457200" y="304800"/>
            <a:ext cx="8458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ADDITIONAL INFORMATION NIMS/NRF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6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6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06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06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06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06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1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1-</a:t>
            </a:r>
            <a:fld id="{828B9616-3D4E-4E7C-A84D-F0EA80B15F01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8134" name="Rectangle 6"/>
          <p:cNvSpPr>
            <a:spLocks noGrp="1" noChangeArrowheads="1"/>
          </p:cNvSpPr>
          <p:nvPr>
            <p:ph idx="4294967295"/>
          </p:nvPr>
        </p:nvSpPr>
        <p:spPr>
          <a:xfrm>
            <a:off x="685800" y="3657600"/>
            <a:ext cx="7772400" cy="1536700"/>
          </a:xfrm>
        </p:spPr>
        <p:txBody>
          <a:bodyPr>
            <a:normAutofit/>
          </a:bodyPr>
          <a:lstStyle/>
          <a:p>
            <a:pPr marL="57150" indent="0" eaLnBrk="1" hangingPunct="1">
              <a:buClr>
                <a:srgbClr val="000000"/>
              </a:buClr>
              <a:buFontTx/>
              <a:buNone/>
              <a:defRPr/>
            </a:pPr>
            <a:r>
              <a:rPr lang="en-US" sz="3600" dirty="0" smtClean="0"/>
              <a:t>Purpose:  To meet the instructors and other students</a:t>
            </a:r>
          </a:p>
          <a:p>
            <a:pPr marL="57150" indent="0" eaLnBrk="1" hangingPunct="1">
              <a:buClr>
                <a:srgbClr val="000000"/>
              </a:buClr>
              <a:buFontTx/>
              <a:buNone/>
              <a:defRPr/>
            </a:pPr>
            <a:endParaRPr lang="en-US" sz="3600" dirty="0" smtClean="0"/>
          </a:p>
          <a:p>
            <a:pPr marL="57150" indent="0" eaLnBrk="1" hangingPunct="1">
              <a:buClr>
                <a:srgbClr val="000000"/>
              </a:buClr>
              <a:buFontTx/>
              <a:buNone/>
              <a:defRPr/>
            </a:pPr>
            <a:endParaRPr lang="en-US" sz="3600" dirty="0" smtClean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28600" y="1371600"/>
            <a:ext cx="8458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Activity 1.1</a:t>
            </a:r>
            <a:b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Student Introductions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4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1-</a:t>
            </a:r>
            <a:fld id="{E8CABE71-3113-4FD6-8347-595CE9975FAF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12294" name="Rectangle 6"/>
          <p:cNvSpPr>
            <a:spLocks noGrp="1" noChangeArrowheads="1"/>
          </p:cNvSpPr>
          <p:nvPr>
            <p:ph idx="4294967295"/>
          </p:nvPr>
        </p:nvSpPr>
        <p:spPr>
          <a:xfrm>
            <a:off x="609600" y="1981200"/>
            <a:ext cx="7772400" cy="3505200"/>
          </a:xfrm>
        </p:spPr>
        <p:txBody>
          <a:bodyPr>
            <a:normAutofit/>
          </a:bodyPr>
          <a:lstStyle/>
          <a:p>
            <a:pPr marL="0" indent="0" eaLnBrk="1" hangingPunct="1">
              <a:buClr>
                <a:srgbClr val="000000"/>
              </a:buClr>
              <a:buFontTx/>
              <a:buNone/>
              <a:defRPr/>
            </a:pPr>
            <a:r>
              <a:rPr lang="en-US" sz="3600" i="1" dirty="0" smtClean="0"/>
              <a:t>Decision Making for Initial Company Operations</a:t>
            </a:r>
            <a:r>
              <a:rPr lang="en-US" sz="3600" dirty="0" smtClean="0"/>
              <a:t> (DMICO) is designed to develop the decision making skills needed by Company Officers (COs) to accomplish assigned tactics at structure fires.</a:t>
            </a: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304800" y="381000"/>
            <a:ext cx="8458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COURSE GOAL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1-</a:t>
            </a:r>
            <a:fld id="{1BAC0FCD-EEEB-4D99-847B-170E64D55BE1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4338" name="Rectangle 6"/>
          <p:cNvSpPr>
            <a:spLocks noGrp="1" noChangeArrowheads="1"/>
          </p:cNvSpPr>
          <p:nvPr>
            <p:ph idx="4294967295"/>
          </p:nvPr>
        </p:nvSpPr>
        <p:spPr>
          <a:xfrm>
            <a:off x="685800" y="1905000"/>
            <a:ext cx="7772400" cy="35814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cs typeface="Arial" charset="0"/>
              </a:rPr>
              <a:t>Newly appointed COs</a:t>
            </a:r>
          </a:p>
          <a:p>
            <a:pPr eaLnBrk="1" hangingPunct="1">
              <a:defRPr/>
            </a:pPr>
            <a:r>
              <a:rPr lang="en-US" sz="3600" dirty="0" smtClean="0">
                <a:cs typeface="Arial" charset="0"/>
              </a:rPr>
              <a:t>Review for experienced COs</a:t>
            </a:r>
          </a:p>
          <a:p>
            <a:pPr eaLnBrk="1" hangingPunct="1">
              <a:defRPr/>
            </a:pPr>
            <a:r>
              <a:rPr lang="en-US" sz="3600" dirty="0" smtClean="0">
                <a:cs typeface="Arial" charset="0"/>
              </a:rPr>
              <a:t>Firefighters who may have acting CO responsibilities</a:t>
            </a:r>
          </a:p>
          <a:p>
            <a:pPr eaLnBrk="1" hangingPunct="1">
              <a:defRPr/>
            </a:pPr>
            <a:r>
              <a:rPr lang="en-US" sz="3600" dirty="0" smtClean="0">
                <a:cs typeface="Arial" charset="0"/>
              </a:rPr>
              <a:t>Firefighters who want to become COs</a:t>
            </a:r>
          </a:p>
          <a:p>
            <a:pPr eaLnBrk="1" hangingPunct="1">
              <a:defRPr/>
            </a:pPr>
            <a:endParaRPr lang="en-US" sz="3600" dirty="0" smtClean="0"/>
          </a:p>
          <a:p>
            <a:pPr eaLnBrk="1" hangingPunct="1">
              <a:defRPr/>
            </a:pPr>
            <a:endParaRPr lang="en-US" sz="3600" dirty="0" smtClean="0"/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381000" y="304800"/>
            <a:ext cx="8458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TARGET AUDIENCE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1-</a:t>
            </a:r>
            <a:fld id="{B32DB906-23F3-42A7-B531-46DF77009C20}" type="slidenum">
              <a:rPr lang="en-US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15362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57200" y="1524000"/>
            <a:ext cx="8382000" cy="449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cs typeface="Arial" charset="0"/>
              </a:rPr>
              <a:t>All activities and scenarios used in this course are based on structure fires.</a:t>
            </a:r>
          </a:p>
          <a:p>
            <a:pPr eaLnBrk="1" hangingPunct="1">
              <a:defRPr/>
            </a:pPr>
            <a:r>
              <a:rPr lang="en-US" sz="3600" dirty="0" smtClean="0">
                <a:cs typeface="Arial" charset="0"/>
              </a:rPr>
              <a:t>There will be a walk-through activity followed by one or more small group, scenario-driven activities for each area covered.  </a:t>
            </a:r>
          </a:p>
          <a:p>
            <a:pPr eaLnBrk="1" hangingPunct="1">
              <a:defRPr/>
            </a:pPr>
            <a:r>
              <a:rPr lang="en-US" sz="3600" dirty="0" smtClean="0">
                <a:cs typeface="Arial" charset="0"/>
              </a:rPr>
              <a:t>A final, message-driven simulation activity will culminate </a:t>
            </a:r>
            <a:r>
              <a:rPr lang="en-US" sz="3600" smtClean="0">
                <a:cs typeface="Arial" charset="0"/>
              </a:rPr>
              <a:t>Units 5 </a:t>
            </a:r>
            <a:r>
              <a:rPr lang="en-US" sz="3600" dirty="0" smtClean="0">
                <a:cs typeface="Arial" charset="0"/>
              </a:rPr>
              <a:t>and 7.</a:t>
            </a: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304800" y="228600"/>
            <a:ext cx="8458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ACTIVITIES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1623</TotalTime>
  <Words>402</Words>
  <Application>Microsoft Office PowerPoint</Application>
  <PresentationFormat>On-screen Show (4:3)</PresentationFormat>
  <Paragraphs>95</Paragraphs>
  <Slides>19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Custom Design</vt:lpstr>
      <vt:lpstr>DECISION MAKING FOR INITIAL COMPANY OPERATIONS</vt:lpstr>
      <vt:lpstr>UNIT 1: INTRODUCTION</vt:lpstr>
      <vt:lpstr>PowerPoint Presentation</vt:lpstr>
      <vt:lpstr>OBJECTIVE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1</dc:title>
  <dc:creator>Philip McLaughlin / EnDyna</dc:creator>
  <cp:lastModifiedBy>tkelly12</cp:lastModifiedBy>
  <cp:revision>161</cp:revision>
  <cp:lastPrinted>2013-02-20T16:04:03Z</cp:lastPrinted>
  <dcterms:created xsi:type="dcterms:W3CDTF">2001-10-08T00:01:32Z</dcterms:created>
  <dcterms:modified xsi:type="dcterms:W3CDTF">2013-02-20T16:04:18Z</dcterms:modified>
</cp:coreProperties>
</file>